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2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1578D-D06C-4714-A136-64847BFE7447}" type="datetimeFigureOut">
              <a:rPr lang="en-IN" smtClean="0"/>
              <a:t>28-05-2024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6F35F2-0351-48B5-B34F-49B19C7AF248}" type="slidenum">
              <a:rPr lang="en-IN" smtClean="0"/>
              <a:t>‹#›</a:t>
            </a:fld>
            <a:endParaRPr lang="en-IN"/>
          </a:p>
        </p:txBody>
      </p:sp>
    </p:spTree>
    <p:extLst>
      <p:ext uri="{BB962C8B-B14F-4D97-AF65-F5344CB8AC3E}">
        <p14:creationId xmlns:p14="http://schemas.microsoft.com/office/powerpoint/2010/main" val="2220494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AB1C-DA4E-A033-09CD-0EDB61F78B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D8AAFF1-CB41-A577-C480-95D79B3A4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E4D1299-D691-8C26-8F53-0382F26A51CC}"/>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90B45AC2-B887-59A3-7B50-B4BB8EC1C90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3069C0-9708-7DC4-A3C1-5F5C5F1305A1}"/>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1661250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52D1B-21D4-E52B-8548-7765C72C9B2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9CDC45B-5C0F-ABD7-331F-5D752122FE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DA5310-BE24-F040-3EEA-893818C1E226}"/>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1A2C662E-CDA2-D15C-74F2-43F4CFFD08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47ACB7-4A0D-73B0-7E22-7DED52940DA8}"/>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618376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61AAFB-EF7C-0BDC-E19A-D9369C6BCA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70227A1-5AE2-D6B2-2861-6895A7D020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BB67C8-87DA-887B-2A63-7E3DE4ED1C27}"/>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879D5ED9-06CF-2B3D-C8DA-18977509375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5509B0-4565-CA49-270B-4F7CC461B162}"/>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348679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AA47-3BFB-B5D3-6819-1286B0273C8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048477F-3BB0-AF5B-E0EE-29846C03E9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D42263-9FE0-8A7C-D7F9-F7511C8CD45D}"/>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B6E041F7-524F-2EA4-F78A-81D0455A98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FEFDD5-5B4F-48D5-17CB-041574A10BB7}"/>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3362161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ADDD-72BD-AEA9-A5CF-F08F565363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0BC3F6A-66E4-E322-0AFE-E7A09104AC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A0F3F4-5CCD-73F4-9E2A-63E8C8E8A709}"/>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012A79E9-08BC-9498-35FC-90BE6C6D5D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C75401C-CBF3-2CBF-A839-DBDD05B55ED4}"/>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209525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6E744-FC5C-7B09-6E8A-4A7E07780FF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392C2CE-DFC8-97C5-3D44-99B4983BFD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D45EB72-23FE-84AC-E8CF-D930DA3463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C040DCC-8F5C-FBF2-8246-23D55B9BBF81}"/>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6" name="Footer Placeholder 5">
            <a:extLst>
              <a:ext uri="{FF2B5EF4-FFF2-40B4-BE49-F238E27FC236}">
                <a16:creationId xmlns:a16="http://schemas.microsoft.com/office/drawing/2014/main" id="{17B90ABE-6E66-C1A4-9BCB-C6A35AA2B35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F6BF34-1CD8-B48B-592B-1D29C36B0B66}"/>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177528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A37F4-C707-387B-20B2-EBD1F44CEFA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04DEDD4-25D2-5F53-AE3D-6AA0473CA1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BD5C02-E739-1947-3247-13BC0A86D4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7F802FE-2621-9656-8AFA-DCA7983C7A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2D81A5-D19B-618A-2E3A-696FE46D7C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301A867-DA87-61BB-48FB-5F6740A0C56B}"/>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8" name="Footer Placeholder 7">
            <a:extLst>
              <a:ext uri="{FF2B5EF4-FFF2-40B4-BE49-F238E27FC236}">
                <a16:creationId xmlns:a16="http://schemas.microsoft.com/office/drawing/2014/main" id="{1B9DE783-EA1E-6E43-8655-01F0A751441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70A4420-ABB5-8BC3-15A0-FCC407D21F2E}"/>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315294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6DFB4-872F-7AA3-F833-13B7CDAD2E8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54CDB2F-F5C3-7444-72F4-A89C6DDB6EC5}"/>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4" name="Footer Placeholder 3">
            <a:extLst>
              <a:ext uri="{FF2B5EF4-FFF2-40B4-BE49-F238E27FC236}">
                <a16:creationId xmlns:a16="http://schemas.microsoft.com/office/drawing/2014/main" id="{D3C9D186-58FF-C991-6A2A-27465065E0A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1487548-4603-2FB9-7032-A000137CF9C1}"/>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241216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AF422E-B2A3-F5B6-DDC8-A2CD88A763E1}"/>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3" name="Footer Placeholder 2">
            <a:extLst>
              <a:ext uri="{FF2B5EF4-FFF2-40B4-BE49-F238E27FC236}">
                <a16:creationId xmlns:a16="http://schemas.microsoft.com/office/drawing/2014/main" id="{71E973CA-5752-75DC-9C15-6CEACAD2061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0D49B08-157D-CC42-FCC9-EE48D9493AA9}"/>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284969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AA6E5-6D89-AB68-7D55-035354143E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F51BB8D-D517-D60E-0B36-41DEAFCAB6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A0C8CE-9EB4-CCEF-584E-E85F4F9292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2653D5-A8C5-60ED-9102-0783E25E2029}"/>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6" name="Footer Placeholder 5">
            <a:extLst>
              <a:ext uri="{FF2B5EF4-FFF2-40B4-BE49-F238E27FC236}">
                <a16:creationId xmlns:a16="http://schemas.microsoft.com/office/drawing/2014/main" id="{1F71CA77-5B62-6EDB-9C3D-7D9ABEB08C1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F44AC3-5EFC-9DB6-AAD9-24C090953508}"/>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200511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DCBC-709D-D3DC-6F45-9941D7482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71B69C2-F4B1-EAEF-414E-1ECD65E6D7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243FEFF-9E20-A611-A85C-5C5F23A07A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4C80F1-7430-5297-A0CD-CDDC3884E8BB}"/>
              </a:ext>
            </a:extLst>
          </p:cNvPr>
          <p:cNvSpPr>
            <a:spLocks noGrp="1"/>
          </p:cNvSpPr>
          <p:nvPr>
            <p:ph type="dt" sz="half" idx="10"/>
          </p:nvPr>
        </p:nvSpPr>
        <p:spPr/>
        <p:txBody>
          <a:bodyPr/>
          <a:lstStyle/>
          <a:p>
            <a:fld id="{0FA2F893-96A4-4F6B-B575-3EDEB8CB8EF4}" type="datetimeFigureOut">
              <a:rPr lang="en-IN" smtClean="0"/>
              <a:t>28-05-2024</a:t>
            </a:fld>
            <a:endParaRPr lang="en-IN"/>
          </a:p>
        </p:txBody>
      </p:sp>
      <p:sp>
        <p:nvSpPr>
          <p:cNvPr id="6" name="Footer Placeholder 5">
            <a:extLst>
              <a:ext uri="{FF2B5EF4-FFF2-40B4-BE49-F238E27FC236}">
                <a16:creationId xmlns:a16="http://schemas.microsoft.com/office/drawing/2014/main" id="{B24ACDA7-379E-D6DF-097D-E2BF2EBEACF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807054A-5297-5C7D-0FA5-94A0FB46E81A}"/>
              </a:ext>
            </a:extLst>
          </p:cNvPr>
          <p:cNvSpPr>
            <a:spLocks noGrp="1"/>
          </p:cNvSpPr>
          <p:nvPr>
            <p:ph type="sldNum" sz="quarter" idx="12"/>
          </p:nvPr>
        </p:nvSpPr>
        <p:spPr/>
        <p:txBody>
          <a:bodyPr/>
          <a:lstStyle/>
          <a:p>
            <a:fld id="{B6F4CA01-FCCB-4F8A-BA98-E137A285532C}" type="slidenum">
              <a:rPr lang="en-IN" smtClean="0"/>
              <a:t>‹#›</a:t>
            </a:fld>
            <a:endParaRPr lang="en-IN"/>
          </a:p>
        </p:txBody>
      </p:sp>
    </p:spTree>
    <p:extLst>
      <p:ext uri="{BB962C8B-B14F-4D97-AF65-F5344CB8AC3E}">
        <p14:creationId xmlns:p14="http://schemas.microsoft.com/office/powerpoint/2010/main" val="343573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7A0CB0-3518-1CED-131E-56C54983E7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435929-FD5D-95B2-2B02-27EEA056E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23BE90-0162-D992-1642-C7E593D9BF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2F893-96A4-4F6B-B575-3EDEB8CB8EF4}" type="datetimeFigureOut">
              <a:rPr lang="en-IN" smtClean="0"/>
              <a:t>28-05-2024</a:t>
            </a:fld>
            <a:endParaRPr lang="en-IN"/>
          </a:p>
        </p:txBody>
      </p:sp>
      <p:sp>
        <p:nvSpPr>
          <p:cNvPr id="5" name="Footer Placeholder 4">
            <a:extLst>
              <a:ext uri="{FF2B5EF4-FFF2-40B4-BE49-F238E27FC236}">
                <a16:creationId xmlns:a16="http://schemas.microsoft.com/office/drawing/2014/main" id="{DBCB368B-4D29-2880-0E2A-C4BB69ADC9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EAA973F-D430-4138-62BD-120549C564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CA01-FCCB-4F8A-BA98-E137A285532C}" type="slidenum">
              <a:rPr lang="en-IN" smtClean="0"/>
              <a:t>‹#›</a:t>
            </a:fld>
            <a:endParaRPr lang="en-IN"/>
          </a:p>
        </p:txBody>
      </p:sp>
    </p:spTree>
    <p:extLst>
      <p:ext uri="{BB962C8B-B14F-4D97-AF65-F5344CB8AC3E}">
        <p14:creationId xmlns:p14="http://schemas.microsoft.com/office/powerpoint/2010/main" val="97482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2D1E5C-8FCE-4E8A-A6E2-75D68B9EC3E8}"/>
              </a:ext>
            </a:extLst>
          </p:cNvPr>
          <p:cNvSpPr/>
          <p:nvPr/>
        </p:nvSpPr>
        <p:spPr>
          <a:xfrm>
            <a:off x="250343" y="104257"/>
            <a:ext cx="6238712" cy="646331"/>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Vijayanand</a:t>
            </a:r>
            <a:r>
              <a:rPr kumimoji="0" lang="en-US" sz="2000" b="1" i="0" u="none" strike="noStrike" kern="1200" cap="none" spc="0" normalizeH="0" noProof="0" dirty="0">
                <a:ln>
                  <a:noFill/>
                </a:ln>
                <a:solidFill>
                  <a:prstClr val="black"/>
                </a:solidFill>
                <a:effectLst/>
                <a:uLnTx/>
                <a:uFillTx/>
                <a:latin typeface="Segoe UI" panose="020B0502040204020203" pitchFamily="34" charset="0"/>
                <a:ea typeface="+mn-ea"/>
                <a:cs typeface="Segoe UI" panose="020B0502040204020203" pitchFamily="34" charset="0"/>
              </a:rPr>
              <a:t> Subramanian</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000" b="1" noProof="0" dirty="0">
                <a:solidFill>
                  <a:prstClr val="black"/>
                </a:solidFill>
                <a:latin typeface="Segoe UI" panose="020B0502040204020203" pitchFamily="34" charset="0"/>
                <a:cs typeface="Segoe UI" panose="020B0502040204020203" pitchFamily="34" charset="0"/>
              </a:rPr>
              <a:t>COO</a:t>
            </a:r>
            <a:endParaRPr kumimoji="0" lang="en-AE" sz="2000" b="1"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7" name="Rectangle 6">
            <a:extLst>
              <a:ext uri="{FF2B5EF4-FFF2-40B4-BE49-F238E27FC236}">
                <a16:creationId xmlns:a16="http://schemas.microsoft.com/office/drawing/2014/main" id="{D340C506-E030-4917-8097-FD5EBABF9C0A}"/>
              </a:ext>
            </a:extLst>
          </p:cNvPr>
          <p:cNvSpPr/>
          <p:nvPr/>
        </p:nvSpPr>
        <p:spPr>
          <a:xfrm>
            <a:off x="109728" y="2200615"/>
            <a:ext cx="3329127" cy="4708981"/>
          </a:xfrm>
          <a:prstGeom prst="rect">
            <a:avLst/>
          </a:prstGeom>
        </p:spPr>
        <p:txBody>
          <a:bodyPr wrap="square">
            <a:spAutoFit/>
          </a:bodyPr>
          <a:lstStyle/>
          <a:p>
            <a:pPr marL="0" marR="0" lvl="0" indent="-17145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pPr marL="0" marR="0" lvl="0" indent="-17145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rPr>
              <a:t>Areas of Practice</a:t>
            </a:r>
            <a:endParaRPr kumimoji="0" lang="en-AE" sz="1200" b="0"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rPr>
              <a:t>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prstClr val="black"/>
                </a:solidFill>
                <a:latin typeface="Segoe UI" panose="020B0502040204020203" pitchFamily="34" charset="0"/>
                <a:ea typeface="Calibri" panose="020F0502020204030204" pitchFamily="34" charset="0"/>
                <a:cs typeface="Segoe UI" panose="020B0502040204020203" pitchFamily="34" charset="0"/>
              </a:rPr>
              <a:t>Insurtech solutions – Managing Risks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Cyber Risk </a:t>
            </a:r>
            <a:r>
              <a:rPr lang="en-US" sz="1200" dirty="0">
                <a:solidFill>
                  <a:prstClr val="black"/>
                </a:solidFill>
                <a:latin typeface="Segoe UI" panose="020B0502040204020203" pitchFamily="34" charset="0"/>
                <a:ea typeface="Calibri" panose="020F0502020204030204" pitchFamily="34" charset="0"/>
                <a:cs typeface="Segoe UI" panose="020B0502040204020203" pitchFamily="34" charset="0"/>
              </a:rPr>
              <a:t> Assessment  &amp; Quantification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Cybercat Modelling – Research oriented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solidFill>
                  <a:prstClr val="black"/>
                </a:solidFill>
                <a:latin typeface="Segoe UI" panose="020B0502040204020203" pitchFamily="34" charset="0"/>
                <a:ea typeface="Calibri" panose="020F0502020204030204" pitchFamily="34" charset="0"/>
                <a:cs typeface="Segoe UI" panose="020B0502040204020203" pitchFamily="34" charset="0"/>
              </a:rPr>
              <a:t>Ransomware </a:t>
            </a:r>
            <a:endParaRPr kumimoji="0" lang="en-US" sz="1200" b="0" i="0" u="none" strike="noStrike" kern="1200" cap="none" spc="0" normalizeH="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noProof="0" dirty="0">
                <a:solidFill>
                  <a:prstClr val="black"/>
                </a:solidFill>
                <a:latin typeface="Segoe UI" panose="020B0502040204020203" pitchFamily="34" charset="0"/>
                <a:ea typeface="Calibri" panose="020F0502020204030204" pitchFamily="34" charset="0"/>
                <a:cs typeface="Segoe UI" panose="020B0502040204020203" pitchFamily="34" charset="0"/>
              </a:rPr>
              <a:t>Operational Technology</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0" i="0" u="none" strike="noStrike" kern="1200" cap="none" spc="0" normalizeH="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Cyber Claim forensics</a:t>
            </a:r>
          </a:p>
          <a:p>
            <a:pPr marR="0" lvl="0" algn="l" defTabSz="914400" rtl="0" eaLnBrk="1" fontAlgn="auto" latinLnBrk="0" hangingPunct="1">
              <a:lnSpc>
                <a:spcPct val="100000"/>
              </a:lnSpc>
              <a:spcBef>
                <a:spcPts val="0"/>
              </a:spcBef>
              <a:spcAft>
                <a:spcPts val="0"/>
              </a:spcAft>
              <a:buClrTx/>
              <a:buSzTx/>
              <a:tabLst/>
              <a:defRPr/>
            </a:pPr>
            <a:endParaRPr kumimoji="0" lang="en-US" sz="1200" b="0" i="0" u="none" strike="noStrike" kern="1200" cap="none" spc="0" normalizeH="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endParaRPr>
          </a:p>
          <a:p>
            <a:pPr marR="0" lvl="0" algn="l" defTabSz="914400" rtl="0" eaLnBrk="1" fontAlgn="auto" latinLnBrk="0" hangingPunct="1">
              <a:lnSpc>
                <a:spcPct val="100000"/>
              </a:lnSpc>
              <a:spcBef>
                <a:spcPts val="0"/>
              </a:spcBef>
              <a:spcAft>
                <a:spcPts val="0"/>
              </a:spcAft>
              <a:buClrTx/>
              <a:buSzTx/>
              <a:tabLst/>
              <a:defRPr/>
            </a:pPr>
            <a:r>
              <a:rPr lang="en-US" sz="1200" b="1" dirty="0">
                <a:solidFill>
                  <a:prstClr val="black"/>
                </a:solidFill>
                <a:latin typeface="Segoe UI" panose="020B0502040204020203" pitchFamily="34" charset="0"/>
                <a:ea typeface="Calibri" panose="020F0502020204030204" pitchFamily="34" charset="0"/>
                <a:cs typeface="Segoe UI" panose="020B0502040204020203" pitchFamily="34" charset="0"/>
              </a:rPr>
              <a:t>Academic Journey</a:t>
            </a:r>
            <a:endParaRPr kumimoji="0" lang="en-US" sz="1200" b="1" i="0" u="none" strike="noStrike" kern="1200" cap="none" spc="0" normalizeH="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endParaRPr>
          </a:p>
          <a:p>
            <a:pPr marR="0" lvl="0" algn="l" defTabSz="914400" rtl="0" eaLnBrk="1" fontAlgn="auto" latinLnBrk="0" hangingPunct="1">
              <a:lnSpc>
                <a:spcPct val="100000"/>
              </a:lnSpc>
              <a:spcBef>
                <a:spcPts val="0"/>
              </a:spcBef>
              <a:spcAft>
                <a:spcPts val="0"/>
              </a:spcAft>
              <a:buClrTx/>
              <a:buSzTx/>
              <a:tabLst/>
              <a:defRPr/>
            </a:pPr>
            <a:r>
              <a:rPr lang="en-US" sz="1200" dirty="0">
                <a:solidFill>
                  <a:prstClr val="black"/>
                </a:solidFill>
                <a:latin typeface="Segoe UI" panose="020B0502040204020203" pitchFamily="34" charset="0"/>
                <a:ea typeface="Calibri" panose="020F0502020204030204" pitchFamily="34" charset="0"/>
                <a:cs typeface="Segoe UI" panose="020B0502040204020203" pitchFamily="34" charset="0"/>
              </a:rPr>
              <a:t> </a:t>
            </a:r>
            <a:endParaRPr kumimoji="0" lang="en-AE" sz="1200" b="0"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pPr algn="just">
              <a:buClr>
                <a:srgbClr val="000000"/>
              </a:buClr>
              <a:buFont typeface="Open Sans"/>
              <a:buChar char="●"/>
            </a:pPr>
            <a:r>
              <a:rPr lang="en-GB" sz="1200" dirty="0">
                <a:solidFill>
                  <a:srgbClr val="000000"/>
                </a:solidFill>
                <a:ea typeface="Open Sans"/>
                <a:cs typeface="Open Sans"/>
                <a:sym typeface="Open Sans"/>
              </a:rPr>
              <a:t>Harvard University - Cyber Security - Managing Risk in Information Age.</a:t>
            </a:r>
          </a:p>
          <a:p>
            <a:pPr algn="just">
              <a:buClr>
                <a:srgbClr val="000000"/>
              </a:buClr>
              <a:buFont typeface="Open Sans"/>
              <a:buChar char="●"/>
            </a:pPr>
            <a:r>
              <a:rPr lang="en-GB" sz="1200" dirty="0">
                <a:solidFill>
                  <a:srgbClr val="000000"/>
                </a:solidFill>
                <a:ea typeface="Open Sans"/>
                <a:cs typeface="Open Sans"/>
                <a:sym typeface="Open Sans"/>
              </a:rPr>
              <a:t>Cyber Security – Foundation – National Institute of Securities Markets - Cert-in, C-dac, Csirt.     (SEBI initiative)</a:t>
            </a:r>
          </a:p>
          <a:p>
            <a:pPr algn="just">
              <a:buClr>
                <a:srgbClr val="000000"/>
              </a:buClr>
              <a:buFont typeface="Open Sans"/>
              <a:buChar char="●"/>
            </a:pPr>
            <a:r>
              <a:rPr lang="en-GB" sz="1200" dirty="0">
                <a:solidFill>
                  <a:srgbClr val="000000"/>
                </a:solidFill>
                <a:ea typeface="Open Sans"/>
                <a:cs typeface="Open Sans"/>
                <a:sym typeface="Open Sans"/>
              </a:rPr>
              <a:t>Risk Management – RMAI-AICP London.</a:t>
            </a:r>
          </a:p>
          <a:p>
            <a:pPr algn="just">
              <a:buClr>
                <a:srgbClr val="000000"/>
              </a:buClr>
              <a:buFont typeface="Open Sans"/>
              <a:buChar char="●"/>
            </a:pPr>
            <a:r>
              <a:rPr lang="en-GB" sz="1200" dirty="0">
                <a:solidFill>
                  <a:srgbClr val="000000"/>
                </a:solidFill>
                <a:ea typeface="Open Sans"/>
                <a:cs typeface="Open Sans"/>
                <a:sym typeface="Open Sans"/>
              </a:rPr>
              <a:t>DSCI-Certified Privacy Lead Assessor(DCPLA)</a:t>
            </a:r>
          </a:p>
          <a:p>
            <a:pPr algn="just">
              <a:buClr>
                <a:srgbClr val="000000"/>
              </a:buClr>
              <a:buFont typeface="Open Sans"/>
              <a:buChar char="●"/>
            </a:pPr>
            <a:r>
              <a:rPr lang="en-GB" sz="1200" dirty="0">
                <a:solidFill>
                  <a:srgbClr val="000000"/>
                </a:solidFill>
                <a:ea typeface="Open Sans"/>
                <a:cs typeface="Open Sans"/>
                <a:sym typeface="Open Sans"/>
              </a:rPr>
              <a:t>Diploma in Cyber law, Fintech Regulations and  Technology  Contracts. </a:t>
            </a:r>
          </a:p>
          <a:p>
            <a:pPr marL="0" marR="0" lvl="0" indent="-171450" algn="l" defTabSz="914400" rtl="0" eaLnBrk="1" fontAlgn="auto" latinLnBrk="0" hangingPunct="1">
              <a:lnSpc>
                <a:spcPct val="100000"/>
              </a:lnSpc>
              <a:spcBef>
                <a:spcPts val="0"/>
              </a:spcBef>
              <a:spcAft>
                <a:spcPts val="0"/>
              </a:spcAft>
              <a:buClrTx/>
              <a:buSzTx/>
              <a:buFontTx/>
              <a:buNone/>
              <a:tabLst>
                <a:tab pos="1543050" algn="l"/>
              </a:tabLst>
              <a:defRPr/>
            </a:pPr>
            <a:endParaRPr kumimoji="0" lang="en-US" sz="1200" b="1" i="1"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pPr algn="just">
              <a:buClr>
                <a:srgbClr val="000000"/>
              </a:buClr>
              <a:buFont typeface="Open Sans"/>
              <a:buChar char="●"/>
            </a:pPr>
            <a:r>
              <a:rPr lang="en-GB" sz="1200" dirty="0">
                <a:solidFill>
                  <a:srgbClr val="000000"/>
                </a:solidFill>
                <a:ea typeface="Open Sans"/>
                <a:cs typeface="Open Sans"/>
                <a:sym typeface="Open Sans"/>
              </a:rPr>
              <a:t>Graduated in Law - LLb</a:t>
            </a:r>
          </a:p>
          <a:p>
            <a:pPr algn="just">
              <a:buClr>
                <a:srgbClr val="000000"/>
              </a:buClr>
              <a:buFont typeface="Open Sans"/>
              <a:buChar char="●"/>
            </a:pPr>
            <a:r>
              <a:rPr lang="en-GB" sz="1200" dirty="0">
                <a:solidFill>
                  <a:srgbClr val="000000"/>
                </a:solidFill>
                <a:ea typeface="Open Sans"/>
                <a:cs typeface="Open Sans"/>
                <a:sym typeface="Open Sans"/>
              </a:rPr>
              <a:t>Masters in Commerce, </a:t>
            </a:r>
          </a:p>
          <a:p>
            <a:pPr algn="just">
              <a:buClr>
                <a:srgbClr val="000000"/>
              </a:buClr>
              <a:buFont typeface="Open Sans"/>
              <a:buChar char="●"/>
            </a:pPr>
            <a:r>
              <a:rPr lang="en-GB" sz="1200" dirty="0">
                <a:solidFill>
                  <a:srgbClr val="000000"/>
                </a:solidFill>
                <a:ea typeface="Open Sans"/>
                <a:cs typeface="Open Sans"/>
                <a:sym typeface="Open Sans"/>
              </a:rPr>
              <a:t>Executive-MBA </a:t>
            </a:r>
            <a:r>
              <a:rPr kumimoji="0" lang="en-US" sz="1200" b="0"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rPr>
              <a:t> </a:t>
            </a:r>
            <a:endParaRPr kumimoji="0" lang="en-AE" sz="1200" b="0" i="0" u="none" strike="noStrike" kern="1200" cap="none" spc="0" normalizeH="0" baseline="0" noProof="0" dirty="0">
              <a:ln>
                <a:noFill/>
              </a:ln>
              <a:solidFill>
                <a:prstClr val="black"/>
              </a:solidFill>
              <a:effectLst/>
              <a:uLnTx/>
              <a:uFillTx/>
              <a:latin typeface="Segoe UI" panose="020B0502040204020203" pitchFamily="34" charset="0"/>
              <a:ea typeface="Times New Roman" panose="02020603050405020304" pitchFamily="18" charset="0"/>
              <a:cs typeface="Segoe UI" panose="020B0502040204020203"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6973" y="854032"/>
            <a:ext cx="1117626" cy="1478495"/>
          </a:xfrm>
          <a:prstGeom prst="rect">
            <a:avLst/>
          </a:prstGeom>
        </p:spPr>
      </p:pic>
      <p:sp>
        <p:nvSpPr>
          <p:cNvPr id="2" name="Freeform 19">
            <a:extLst>
              <a:ext uri="{FF2B5EF4-FFF2-40B4-BE49-F238E27FC236}">
                <a16:creationId xmlns:a16="http://schemas.microsoft.com/office/drawing/2014/main" id="{14C85BC1-1170-9CB1-22BE-F102725909FC}"/>
              </a:ext>
            </a:extLst>
          </p:cNvPr>
          <p:cNvSpPr/>
          <p:nvPr/>
        </p:nvSpPr>
        <p:spPr>
          <a:xfrm>
            <a:off x="8588950" y="35536"/>
            <a:ext cx="3504445" cy="646331"/>
          </a:xfrm>
          <a:custGeom>
            <a:avLst/>
            <a:gdLst/>
            <a:ahLst/>
            <a:cxnLst/>
            <a:rect l="l" t="t" r="r" b="b"/>
            <a:pathLst>
              <a:path w="6538203" h="1572282">
                <a:moveTo>
                  <a:pt x="0" y="0"/>
                </a:moveTo>
                <a:lnTo>
                  <a:pt x="6538203" y="0"/>
                </a:lnTo>
                <a:lnTo>
                  <a:pt x="6538203" y="1572283"/>
                </a:lnTo>
                <a:lnTo>
                  <a:pt x="0" y="1572283"/>
                </a:lnTo>
                <a:lnTo>
                  <a:pt x="0" y="0"/>
                </a:lnTo>
                <a:close/>
              </a:path>
            </a:pathLst>
          </a:custGeom>
          <a:blipFill>
            <a:blip r:embed="rId3"/>
            <a:stretch>
              <a:fillRect/>
            </a:stretch>
          </a:blipFill>
        </p:spPr>
      </p:sp>
      <p:sp>
        <p:nvSpPr>
          <p:cNvPr id="9" name="TextBox 8">
            <a:extLst>
              <a:ext uri="{FF2B5EF4-FFF2-40B4-BE49-F238E27FC236}">
                <a16:creationId xmlns:a16="http://schemas.microsoft.com/office/drawing/2014/main" id="{685FDB52-F8C6-DD19-FFC4-036FBCB50F7C}"/>
              </a:ext>
            </a:extLst>
          </p:cNvPr>
          <p:cNvSpPr txBox="1"/>
          <p:nvPr/>
        </p:nvSpPr>
        <p:spPr>
          <a:xfrm>
            <a:off x="4013625" y="763515"/>
            <a:ext cx="7530353" cy="5909310"/>
          </a:xfrm>
          <a:prstGeom prst="rect">
            <a:avLst/>
          </a:prstGeom>
          <a:noFill/>
        </p:spPr>
        <p:txBody>
          <a:bodyPr wrap="square">
            <a:spAutoFit/>
          </a:bodyPr>
          <a:lstStyle/>
          <a:p>
            <a:pPr algn="just"/>
            <a:r>
              <a:rPr lang="en-IN" sz="1600" b="1" dirty="0"/>
              <a:t>Navigating the evolving landscape : </a:t>
            </a:r>
          </a:p>
          <a:p>
            <a:pPr algn="just"/>
            <a:endParaRPr lang="en-IN" sz="1400" dirty="0"/>
          </a:p>
          <a:p>
            <a:pPr algn="just">
              <a:buFont typeface="Arial" panose="020B0604020202020204" pitchFamily="34" charset="0"/>
              <a:buChar char="•"/>
            </a:pPr>
            <a:r>
              <a:rPr lang="en-IN" sz="1400" b="1" dirty="0"/>
              <a:t>27 years</a:t>
            </a:r>
            <a:r>
              <a:rPr lang="en-IN" sz="1400" dirty="0"/>
              <a:t> of cross-functional expertise in Banking Operations, Core Banking technology, Risk Management, Cyber Security, Product Development, and Data Privacy.</a:t>
            </a:r>
          </a:p>
          <a:p>
            <a:pPr algn="just"/>
            <a:endParaRPr lang="en-IN" sz="1400" dirty="0"/>
          </a:p>
          <a:p>
            <a:pPr algn="just">
              <a:buFont typeface="Arial" panose="020B0604020202020204" pitchFamily="34" charset="0"/>
              <a:buChar char="•"/>
            </a:pPr>
            <a:r>
              <a:rPr lang="en-IN" sz="1400" b="1" dirty="0"/>
              <a:t>Cyber Resilience Champion:</a:t>
            </a:r>
            <a:r>
              <a:rPr lang="en-IN" sz="1400" dirty="0"/>
              <a:t> Leading a Cyber Security &amp; Insurtech firm focused on risk management and building organizational cyber resilience.</a:t>
            </a:r>
          </a:p>
          <a:p>
            <a:pPr algn="just">
              <a:buFont typeface="Arial" panose="020B0604020202020204" pitchFamily="34" charset="0"/>
              <a:buChar char="•"/>
            </a:pPr>
            <a:endParaRPr lang="en-IN" sz="1400" dirty="0"/>
          </a:p>
          <a:p>
            <a:pPr algn="just">
              <a:buFont typeface="Arial" panose="020B0604020202020204" pitchFamily="34" charset="0"/>
              <a:buChar char="•"/>
            </a:pPr>
            <a:r>
              <a:rPr lang="en-IN" sz="1400" b="1" dirty="0"/>
              <a:t>Pioneering Insurtech &amp; Cybersecurity Solutions:</a:t>
            </a:r>
            <a:r>
              <a:rPr lang="en-IN" sz="1400" dirty="0"/>
              <a:t> Developed innovative products to address ransomware, catastrophic cyber risks, and their financial impact. Providing visibility to  Board of Directors-and C-level </a:t>
            </a:r>
          </a:p>
          <a:p>
            <a:pPr algn="just">
              <a:buFont typeface="Arial" panose="020B0604020202020204" pitchFamily="34" charset="0"/>
              <a:buChar char="•"/>
            </a:pPr>
            <a:endParaRPr lang="en-IN" sz="1400" dirty="0"/>
          </a:p>
          <a:p>
            <a:pPr algn="just">
              <a:buFont typeface="Arial" panose="020B0604020202020204" pitchFamily="34" charset="0"/>
              <a:buChar char="•"/>
            </a:pPr>
            <a:r>
              <a:rPr lang="en-IN" sz="1400" b="1" dirty="0"/>
              <a:t>Quantifying Cyber Risk:</a:t>
            </a:r>
            <a:r>
              <a:rPr lang="en-IN" sz="1400" dirty="0"/>
              <a:t> Developed </a:t>
            </a:r>
            <a:r>
              <a:rPr lang="en-IN" sz="1400" b="1" i="1" dirty="0"/>
              <a:t>CYBERCAT™</a:t>
            </a:r>
            <a:r>
              <a:rPr lang="en-IN" sz="1400" dirty="0"/>
              <a:t>, a globally recognized non-linear model for cyber risk quantification in 2017 and </a:t>
            </a:r>
            <a:r>
              <a:rPr lang="en-IN" sz="1400" b="1" i="1" dirty="0"/>
              <a:t>CASUALTYCAT</a:t>
            </a:r>
            <a:r>
              <a:rPr lang="en-IN" sz="1400" dirty="0"/>
              <a:t> ™ for quantifying management level risk. </a:t>
            </a:r>
          </a:p>
          <a:p>
            <a:pPr algn="just">
              <a:buFont typeface="Arial" panose="020B0604020202020204" pitchFamily="34" charset="0"/>
              <a:buChar char="•"/>
            </a:pPr>
            <a:endParaRPr lang="en-IN" sz="1400" dirty="0"/>
          </a:p>
          <a:p>
            <a:pPr algn="just">
              <a:buFont typeface="Arial" panose="020B0604020202020204" pitchFamily="34" charset="0"/>
              <a:buChar char="•"/>
            </a:pPr>
            <a:r>
              <a:rPr lang="en-IN" sz="1400" b="1" dirty="0"/>
              <a:t>Extensive Experience:</a:t>
            </a:r>
            <a:r>
              <a:rPr lang="en-IN" sz="1400" dirty="0"/>
              <a:t> Conducted cyber security controls audits as per regulatory framework, risk assessments, and quantifications for large financial institutions and critical infrastructure. Proven track record in building cyber maturity levels and enabling risk transfer across diverse industries (BFSI, Telecom, Power, logistics, Oil &amp; Gas, Realty, Manufacturing, etc.) in India, Sri Lanka, Bangladesh, and UAE.</a:t>
            </a:r>
          </a:p>
          <a:p>
            <a:pPr algn="just">
              <a:buFont typeface="Arial" panose="020B0604020202020204" pitchFamily="34" charset="0"/>
              <a:buChar char="•"/>
            </a:pPr>
            <a:endParaRPr lang="en-IN" sz="1400" dirty="0"/>
          </a:p>
          <a:p>
            <a:pPr algn="just">
              <a:buFont typeface="Arial" panose="020B0604020202020204" pitchFamily="34" charset="0"/>
              <a:buChar char="•"/>
            </a:pPr>
            <a:r>
              <a:rPr lang="en-IN" sz="1400" b="1" dirty="0"/>
              <a:t>Cyber Risk Consulting - </a:t>
            </a:r>
            <a:r>
              <a:rPr lang="en-IN" sz="1400" dirty="0"/>
              <a:t> Critical infrastructure – Assessment methodology and coverage for operational technology. (Power and Oil-Gas.) and </a:t>
            </a:r>
            <a:r>
              <a:rPr lang="en-IN" sz="1400" b="1" dirty="0"/>
              <a:t>Vciso professional services.</a:t>
            </a:r>
          </a:p>
          <a:p>
            <a:pPr algn="just"/>
            <a:endParaRPr lang="en-IN" sz="1400" dirty="0"/>
          </a:p>
          <a:p>
            <a:pPr algn="just">
              <a:buFont typeface="Arial" panose="020B0604020202020204" pitchFamily="34" charset="0"/>
              <a:buChar char="•"/>
            </a:pPr>
            <a:r>
              <a:rPr lang="en-IN" sz="1400" b="1" dirty="0"/>
              <a:t>Trusted Partner:</a:t>
            </a:r>
            <a:r>
              <a:rPr lang="en-IN" sz="1400" dirty="0"/>
              <a:t> Successfully delivered large-scale IT projects for leading public sector undertakings, foreign banks, and IT giants (Infosys, Oracle Financial services, Scope Intl, Bahraini Saudi Bank, First International Merchant Bank, Bank of India &amp; BOB Mauritius)</a:t>
            </a:r>
          </a:p>
        </p:txBody>
      </p:sp>
    </p:spTree>
    <p:extLst>
      <p:ext uri="{BB962C8B-B14F-4D97-AF65-F5344CB8AC3E}">
        <p14:creationId xmlns:p14="http://schemas.microsoft.com/office/powerpoint/2010/main" val="3617420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349</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CYBER</dc:creator>
  <cp:lastModifiedBy>VIJAY CYBER</cp:lastModifiedBy>
  <cp:revision>17</cp:revision>
  <dcterms:created xsi:type="dcterms:W3CDTF">2024-05-15T06:33:00Z</dcterms:created>
  <dcterms:modified xsi:type="dcterms:W3CDTF">2024-05-28T05:07:16Z</dcterms:modified>
</cp:coreProperties>
</file>