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570543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CBACB-1B64-4D6B-8E1D-B38C1EA6B07C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43535-A998-4B04-AE77-DE1DE2325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723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-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08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ffle -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Single Corner Rounded 4">
            <a:extLst>
              <a:ext uri="{FF2B5EF4-FFF2-40B4-BE49-F238E27FC236}">
                <a16:creationId xmlns:a16="http://schemas.microsoft.com/office/drawing/2014/main" id="{2D4D9EF9-590B-2612-F33D-3F7A2EF25D8F}"/>
              </a:ext>
            </a:extLst>
          </p:cNvPr>
          <p:cNvSpPr/>
          <p:nvPr userDrawn="1"/>
        </p:nvSpPr>
        <p:spPr>
          <a:xfrm rot="10800000">
            <a:off x="0" y="1"/>
            <a:ext cx="12192000" cy="6392759"/>
          </a:xfrm>
          <a:prstGeom prst="round1Rect">
            <a:avLst>
              <a:gd name="adj" fmla="val 8191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465F8B7-A36A-7EC1-758A-145B3816E8EE}"/>
              </a:ext>
            </a:extLst>
          </p:cNvPr>
          <p:cNvSpPr txBox="1">
            <a:spLocks/>
          </p:cNvSpPr>
          <p:nvPr userDrawn="1"/>
        </p:nvSpPr>
        <p:spPr>
          <a:xfrm>
            <a:off x="629763" y="6545083"/>
            <a:ext cx="190500" cy="173117"/>
          </a:xfrm>
          <a:prstGeom prst="ellipse">
            <a:avLst/>
          </a:prstGeom>
          <a:solidFill>
            <a:srgbClr val="CCC2DA"/>
          </a:solidFill>
        </p:spPr>
        <p:txBody>
          <a:bodyPr wrap="square" lIns="0" tIns="0" rIns="0" bIns="0" anchor="ctr" anchorCtr="0">
            <a:spAutoFit/>
          </a:bodyPr>
          <a:lstStyle>
            <a:defPPr>
              <a:defRPr lang="en-US"/>
            </a:defPPr>
            <a:lvl1pPr marL="0" algn="r" defTabSz="1066302" rtl="0" eaLnBrk="1" latinLnBrk="0" hangingPunct="1">
              <a:defRPr sz="1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3315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66302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45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32603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65755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890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2056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65207" algn="l" defTabSz="10663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673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BD7F86-1881-4698-8703-FB80B0800997}" type="slidenum">
              <a:rPr lang="en-GB" sz="800" b="1" smtClean="0">
                <a:solidFill>
                  <a:schemeClr val="tx1"/>
                </a:solidFill>
                <a:latin typeface="+mn-lt"/>
              </a:rPr>
              <a:pPr marL="0" marR="0" lvl="0" indent="0" algn="ctr" defTabSz="9673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800" b="1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87E950B-52E2-0D63-C3B7-5D9980F1DB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76341" y="0"/>
            <a:ext cx="6313811" cy="31208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1257537E-277E-9C01-23D9-80290DA7E6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76341" y="3120800"/>
            <a:ext cx="6313811" cy="31208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9282" y="260056"/>
            <a:ext cx="10931589" cy="41036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2667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7BFF62-08D2-9317-9A4E-584953AC51B2}"/>
              </a:ext>
            </a:extLst>
          </p:cNvPr>
          <p:cNvCxnSpPr/>
          <p:nvPr userDrawn="1"/>
        </p:nvCxnSpPr>
        <p:spPr>
          <a:xfrm>
            <a:off x="1" y="930479"/>
            <a:ext cx="2160191" cy="0"/>
          </a:xfrm>
          <a:prstGeom prst="line">
            <a:avLst/>
          </a:prstGeom>
          <a:ln w="12700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0C83273E-6EF9-7B5C-BC86-7F6DF56C9E0C}"/>
              </a:ext>
            </a:extLst>
          </p:cNvPr>
          <p:cNvSpPr/>
          <p:nvPr userDrawn="1"/>
        </p:nvSpPr>
        <p:spPr>
          <a:xfrm>
            <a:off x="2100924" y="867394"/>
            <a:ext cx="118533" cy="118533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>
              <a:solidFill>
                <a:schemeClr val="bg1"/>
              </a:solidFill>
            </a:endParaRPr>
          </a:p>
        </p:txBody>
      </p:sp>
      <p:pic>
        <p:nvPicPr>
          <p:cNvPr id="12" name="Picture 19" descr="image002">
            <a:extLst>
              <a:ext uri="{FF2B5EF4-FFF2-40B4-BE49-F238E27FC236}">
                <a16:creationId xmlns:a16="http://schemas.microsoft.com/office/drawing/2014/main" id="{1879ADCF-76BF-3860-353D-20E040CF58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92400" y="6511339"/>
            <a:ext cx="1873773" cy="26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49E04EE-E4AB-C839-4BCC-F1450D63968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30629" y="6551445"/>
            <a:ext cx="2382192" cy="20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309083"/>
      </p:ext>
    </p:extLst>
  </p:cSld>
  <p:clrMapOvr>
    <a:masterClrMapping/>
  </p:clrMapOvr>
  <p:transition>
    <p:wipe dir="r"/>
  </p:transition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53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Foo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8"/>
          <p:cNvSpPr>
            <a:spLocks noGrp="1"/>
          </p:cNvSpPr>
          <p:nvPr>
            <p:ph type="media" sz="quarter" idx="12" hasCustomPrompt="1"/>
          </p:nvPr>
        </p:nvSpPr>
        <p:spPr>
          <a:xfrm>
            <a:off x="1" y="0"/>
            <a:ext cx="12191999" cy="6858000"/>
          </a:xfrm>
          <a:prstGeom prst="rect">
            <a:avLst/>
          </a:prstGeom>
          <a:noFill/>
        </p:spPr>
        <p:txBody>
          <a:bodyPr vert="horz" lIns="0" tIns="0" rIns="0" bIns="0" anchor="ctr" anchorCtr="1"/>
          <a:lstStyle>
            <a:lvl1pPr marL="0" indent="0">
              <a:buNone/>
              <a:defRPr sz="1733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icon to insert footage</a:t>
            </a:r>
          </a:p>
        </p:txBody>
      </p:sp>
    </p:spTree>
    <p:extLst>
      <p:ext uri="{BB962C8B-B14F-4D97-AF65-F5344CB8AC3E}">
        <p14:creationId xmlns:p14="http://schemas.microsoft.com/office/powerpoint/2010/main" val="56397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29328" y="479428"/>
            <a:ext cx="10938256" cy="112500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5827" y="1955799"/>
            <a:ext cx="10941757" cy="43053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endParaRPr lang="en-US"/>
          </a:p>
        </p:txBody>
      </p:sp>
      <p:pic>
        <p:nvPicPr>
          <p:cNvPr id="4" name="GTLogoNoTag" hidden="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023" y="6404192"/>
            <a:ext cx="1666244" cy="34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08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9" r:id="rId3"/>
  </p:sldLayoutIdLst>
  <p:hf hdr="0" ftr="0" dt="0"/>
  <p:txStyles>
    <p:titleStyle>
      <a:lvl1pPr algn="l" defTabSz="609585" rtl="0" eaLnBrk="1" latinLnBrk="0" hangingPunct="1"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79988" indent="-479988" algn="l" defTabSz="609585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59976" indent="-479988" algn="l" defTabSz="609585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Font typeface="Arial"/>
        <a:buChar char="–"/>
        <a:defRPr sz="2933" kern="1200">
          <a:solidFill>
            <a:schemeClr val="tx1"/>
          </a:solidFill>
          <a:latin typeface="+mn-lt"/>
          <a:ea typeface="+mn-ea"/>
          <a:cs typeface="+mn-cs"/>
        </a:defRPr>
      </a:lvl2pPr>
      <a:lvl3pPr marL="1439964" indent="-479988" algn="l" defTabSz="609585" rtl="0" eaLnBrk="1" latinLnBrk="0" hangingPunct="1">
        <a:spcBef>
          <a:spcPts val="0"/>
        </a:spcBef>
        <a:spcAft>
          <a:spcPts val="800"/>
        </a:spcAft>
        <a:buFont typeface="Symbol" panose="05050102010706020507" pitchFamily="18" charset="2"/>
        <a:buChar char="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1919952" indent="-479988" algn="l" defTabSz="609585" rtl="0" eaLnBrk="1" latinLnBrk="0" hangingPunct="1">
        <a:spcBef>
          <a:spcPts val="0"/>
        </a:spcBef>
        <a:spcAft>
          <a:spcPts val="800"/>
        </a:spcAft>
        <a:buFont typeface="+mj-lt"/>
        <a:buAutoNum type="alphaLcPeriod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09585" rtl="0" eaLnBrk="1" latinLnBrk="0" hangingPunct="1">
        <a:spcBef>
          <a:spcPts val="0"/>
        </a:spcBef>
        <a:spcAft>
          <a:spcPts val="800"/>
        </a:spcAft>
        <a:buFont typeface="Arial"/>
        <a:buNone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0" indent="0" algn="l" defTabSz="609585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988" indent="-479988" algn="l" defTabSz="609585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88" indent="-479988" algn="l" defTabSz="609585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479988" indent="-479988" algn="l" defTabSz="609585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2">
          <p15:clr>
            <a:srgbClr val="F26B43"/>
          </p15:clr>
        </p15:guide>
        <p15:guide id="2" pos="295">
          <p15:clr>
            <a:srgbClr val="F26B43"/>
          </p15:clr>
        </p15:guide>
        <p15:guide id="3" orient="horz" pos="645">
          <p15:clr>
            <a:srgbClr val="F26B43"/>
          </p15:clr>
        </p15:guide>
        <p15:guide id="4" pos="593">
          <p15:clr>
            <a:srgbClr val="F26B43"/>
          </p15:clr>
        </p15:guide>
        <p15:guide id="5" pos="737">
          <p15:clr>
            <a:srgbClr val="F26B43"/>
          </p15:clr>
        </p15:guide>
        <p15:guide id="6" pos="1034">
          <p15:clr>
            <a:srgbClr val="F26B43"/>
          </p15:clr>
        </p15:guide>
        <p15:guide id="7" pos="1179">
          <p15:clr>
            <a:srgbClr val="F26B43"/>
          </p15:clr>
        </p15:guide>
        <p15:guide id="8" pos="1479">
          <p15:clr>
            <a:srgbClr val="F26B43"/>
          </p15:clr>
        </p15:guide>
        <p15:guide id="9" pos="1625">
          <p15:clr>
            <a:srgbClr val="F26B43"/>
          </p15:clr>
        </p15:guide>
        <p15:guide id="10" pos="1922">
          <p15:clr>
            <a:srgbClr val="F26B43"/>
          </p15:clr>
        </p15:guide>
        <p15:guide id="11" pos="2066">
          <p15:clr>
            <a:srgbClr val="F26B43"/>
          </p15:clr>
        </p15:guide>
        <p15:guide id="12" pos="2364">
          <p15:clr>
            <a:srgbClr val="F26B43"/>
          </p15:clr>
        </p15:guide>
        <p15:guide id="13" pos="2511">
          <p15:clr>
            <a:srgbClr val="F26B43"/>
          </p15:clr>
        </p15:guide>
        <p15:guide id="14" pos="2808">
          <p15:clr>
            <a:srgbClr val="F26B43"/>
          </p15:clr>
        </p15:guide>
        <p15:guide id="15" pos="2954">
          <p15:clr>
            <a:srgbClr val="F26B43"/>
          </p15:clr>
        </p15:guide>
        <p15:guide id="16" pos="3251">
          <p15:clr>
            <a:srgbClr val="F26B43"/>
          </p15:clr>
        </p15:guide>
        <p15:guide id="17" pos="3398">
          <p15:clr>
            <a:srgbClr val="F26B43"/>
          </p15:clr>
        </p15:guide>
        <p15:guide id="18" pos="3695">
          <p15:clr>
            <a:srgbClr val="F26B43"/>
          </p15:clr>
        </p15:guide>
        <p15:guide id="19" pos="3839">
          <p15:clr>
            <a:srgbClr val="F26B43"/>
          </p15:clr>
        </p15:guide>
        <p15:guide id="20" pos="4136">
          <p15:clr>
            <a:srgbClr val="F26B43"/>
          </p15:clr>
        </p15:guide>
        <p15:guide id="21" pos="4283">
          <p15:clr>
            <a:srgbClr val="F26B43"/>
          </p15:clr>
        </p15:guide>
        <p15:guide id="22" pos="4580">
          <p15:clr>
            <a:srgbClr val="F26B43"/>
          </p15:clr>
        </p15:guide>
        <p15:guide id="23" pos="4727">
          <p15:clr>
            <a:srgbClr val="F26B43"/>
          </p15:clr>
        </p15:guide>
        <p15:guide id="24" pos="5022">
          <p15:clr>
            <a:srgbClr val="F26B43"/>
          </p15:clr>
        </p15:guide>
        <p15:guide id="25" pos="5465">
          <p15:clr>
            <a:srgbClr val="F26B43"/>
          </p15:clr>
        </p15:guide>
        <p15:guide id="26" pos="5169">
          <p15:clr>
            <a:srgbClr val="F26B43"/>
          </p15:clr>
        </p15:guide>
        <p15:guide id="27" orient="horz" pos="758">
          <p15:clr>
            <a:srgbClr val="F26B43"/>
          </p15:clr>
        </p15:guide>
        <p15:guide id="28" orient="horz" pos="1098">
          <p15:clr>
            <a:srgbClr val="F26B43"/>
          </p15:clr>
        </p15:guide>
        <p15:guide id="29" orient="horz" pos="1212">
          <p15:clr>
            <a:srgbClr val="F26B43"/>
          </p15:clr>
        </p15:guide>
        <p15:guide id="30" orient="horz" pos="1575">
          <p15:clr>
            <a:srgbClr val="F26B43"/>
          </p15:clr>
        </p15:guide>
        <p15:guide id="31" orient="horz" pos="1688">
          <p15:clr>
            <a:srgbClr val="F26B43"/>
          </p15:clr>
        </p15:guide>
        <p15:guide id="32" orient="horz" pos="2028">
          <p15:clr>
            <a:srgbClr val="F26B43"/>
          </p15:clr>
        </p15:guide>
        <p15:guide id="33" orient="horz" pos="2142">
          <p15:clr>
            <a:srgbClr val="F26B43"/>
          </p15:clr>
        </p15:guide>
        <p15:guide id="34" orient="horz" pos="2505">
          <p15:clr>
            <a:srgbClr val="F26B43"/>
          </p15:clr>
        </p15:guide>
        <p15:guide id="35" orient="horz" pos="2618">
          <p15:clr>
            <a:srgbClr val="F26B43"/>
          </p15:clr>
        </p15:guide>
        <p15:guide id="37" orient="horz" pos="917">
          <p15:clr>
            <a:srgbClr val="F26B43"/>
          </p15:clr>
        </p15:guide>
        <p15:guide id="38" orient="horz" pos="29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91F18-136A-8730-C57C-98CD58859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Profile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7837756-1BF3-2E90-AA92-25A3A1E1D3ED}"/>
              </a:ext>
            </a:extLst>
          </p:cNvPr>
          <p:cNvSpPr/>
          <p:nvPr/>
        </p:nvSpPr>
        <p:spPr>
          <a:xfrm>
            <a:off x="1094062" y="1365251"/>
            <a:ext cx="4838287" cy="704715"/>
          </a:xfrm>
          <a:prstGeom prst="roundRect">
            <a:avLst/>
          </a:prstGeom>
          <a:solidFill>
            <a:srgbClr val="4F2D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01">
              <a:defRPr/>
            </a:pPr>
            <a:endParaRPr lang="en-GB" sz="1600">
              <a:solidFill>
                <a:prstClr val="white"/>
              </a:solidFill>
              <a:latin typeface="Arial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52B0F2F-F6C1-F736-15DE-957568D16466}"/>
              </a:ext>
            </a:extLst>
          </p:cNvPr>
          <p:cNvSpPr>
            <a:spLocks noChangeAspect="1"/>
          </p:cNvSpPr>
          <p:nvPr/>
        </p:nvSpPr>
        <p:spPr>
          <a:xfrm>
            <a:off x="619142" y="1291436"/>
            <a:ext cx="949449" cy="949449"/>
          </a:xfrm>
          <a:prstGeom prst="ellipse">
            <a:avLst/>
          </a:prstGeom>
          <a:solidFill>
            <a:srgbClr val="DED8CF"/>
          </a:solidFill>
          <a:ln>
            <a:noFill/>
          </a:ln>
          <a:effectLst>
            <a:innerShdw blurRad="88900">
              <a:prstClr val="black">
                <a:alpha val="35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01">
              <a:defRPr/>
            </a:pPr>
            <a:endParaRPr lang="en-IN" sz="1600">
              <a:solidFill>
                <a:prstClr val="white"/>
              </a:solidFill>
              <a:latin typeface="Arial"/>
            </a:endParaRPr>
          </a:p>
        </p:txBody>
      </p:sp>
      <p:sp>
        <p:nvSpPr>
          <p:cNvPr id="11" name="Partial Circle 10">
            <a:extLst>
              <a:ext uri="{FF2B5EF4-FFF2-40B4-BE49-F238E27FC236}">
                <a16:creationId xmlns:a16="http://schemas.microsoft.com/office/drawing/2014/main" id="{3AECA7F1-70FE-A528-4855-801BC3B71608}"/>
              </a:ext>
            </a:extLst>
          </p:cNvPr>
          <p:cNvSpPr/>
          <p:nvPr/>
        </p:nvSpPr>
        <p:spPr>
          <a:xfrm rot="10800000">
            <a:off x="501872" y="1174162"/>
            <a:ext cx="1183993" cy="1183993"/>
          </a:xfrm>
          <a:prstGeom prst="pie">
            <a:avLst>
              <a:gd name="adj1" fmla="val 10692338"/>
              <a:gd name="adj2" fmla="val 162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401">
              <a:defRPr/>
            </a:pPr>
            <a:endParaRPr lang="en-IN" sz="1600">
              <a:solidFill>
                <a:prstClr val="black"/>
              </a:solidFill>
              <a:latin typeface="Arial"/>
            </a:endParaRP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6DF9BB4D-055C-987F-4A95-7E410C47A8E1}"/>
              </a:ext>
            </a:extLst>
          </p:cNvPr>
          <p:cNvSpPr txBox="1">
            <a:spLocks/>
          </p:cNvSpPr>
          <p:nvPr/>
        </p:nvSpPr>
        <p:spPr>
          <a:xfrm>
            <a:off x="1705352" y="1451755"/>
            <a:ext cx="3228345" cy="75911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100794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0" indent="0" algn="l" defTabSz="100794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lang="en-US" sz="9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0" indent="0" algn="l" defTabSz="100794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lang="en-US" sz="900" b="0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0" indent="0" algn="l" defTabSz="100794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lang="en-US" sz="9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100794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9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0000" indent="-180000" algn="l" defTabSz="100794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0000" indent="-180000" algn="l" defTabSz="100794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00" indent="-180000" algn="l" defTabSz="100794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007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343890">
              <a:spcAft>
                <a:spcPts val="0"/>
              </a:spcAft>
              <a:defRPr/>
            </a:pPr>
            <a:r>
              <a:rPr lang="it-IT" sz="1333" b="1" dirty="0">
                <a:solidFill>
                  <a:prstClr val="white"/>
                </a:solidFill>
                <a:latin typeface="Arial"/>
              </a:rPr>
              <a:t>Subhashis Manna</a:t>
            </a:r>
          </a:p>
          <a:p>
            <a:pPr defTabSz="1343890">
              <a:spcAft>
                <a:spcPts val="0"/>
              </a:spcAft>
              <a:defRPr/>
            </a:pPr>
            <a:r>
              <a:rPr lang="it-IT" sz="1200" dirty="0">
                <a:solidFill>
                  <a:prstClr val="white"/>
                </a:solidFill>
                <a:latin typeface="Arial"/>
              </a:rPr>
              <a:t>Partner, dGTL</a:t>
            </a:r>
          </a:p>
          <a:p>
            <a:pPr defTabSz="1343890">
              <a:spcAft>
                <a:spcPts val="0"/>
              </a:spcAft>
              <a:defRPr/>
            </a:pPr>
            <a:r>
              <a:rPr lang="it-IT" sz="1200">
                <a:solidFill>
                  <a:prstClr val="white"/>
                </a:solidFill>
                <a:latin typeface="Arial"/>
              </a:rPr>
              <a:t>E Subhashis.Manna@IN.GT.COM</a:t>
            </a:r>
          </a:p>
          <a:p>
            <a:pPr defTabSz="1343890">
              <a:spcAft>
                <a:spcPts val="0"/>
              </a:spcAft>
              <a:defRPr/>
            </a:pPr>
            <a:endParaRPr lang="it-IT" sz="12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DFD2A04C-7F7E-7599-CEBC-AB861D3385C1}"/>
              </a:ext>
            </a:extLst>
          </p:cNvPr>
          <p:cNvSpPr txBox="1">
            <a:spLocks/>
          </p:cNvSpPr>
          <p:nvPr/>
        </p:nvSpPr>
        <p:spPr>
          <a:xfrm>
            <a:off x="732666" y="2464291"/>
            <a:ext cx="4997575" cy="326518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36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" indent="-3600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defTabSz="609585" fontAlgn="base">
              <a:spcAft>
                <a:spcPts val="533"/>
              </a:spcAft>
              <a:buClr>
                <a:prstClr val="black"/>
              </a:buClr>
              <a:buSzPct val="95000"/>
              <a:buNone/>
              <a:tabLst>
                <a:tab pos="1625519" algn="l"/>
              </a:tabLst>
              <a:defRPr/>
            </a:pPr>
            <a:r>
              <a:rPr lang="en-US" sz="1200" b="1" dirty="0">
                <a:solidFill>
                  <a:srgbClr val="4F2D7F"/>
                </a:solidFill>
                <a:latin typeface="Arial"/>
                <a:cs typeface="Times New Roman" panose="02020603050405020304" pitchFamily="18" charset="0"/>
              </a:rPr>
              <a:t>Professional background</a:t>
            </a:r>
          </a:p>
          <a:p>
            <a:pPr marL="0" indent="0" fontAlgn="auto">
              <a:spcBef>
                <a:spcPts val="225"/>
              </a:spcBef>
              <a:spcAft>
                <a:spcPts val="225"/>
              </a:spcAft>
              <a:buNone/>
              <a:defRPr/>
            </a:pPr>
            <a:r>
              <a:rPr lang="en-US" sz="1000" kern="0" dirty="0">
                <a:latin typeface="+mj-lt"/>
                <a:cs typeface="Arial" panose="020B0604020202020204" pitchFamily="34" charset="0"/>
              </a:rPr>
              <a:t>Subhashis, with </a:t>
            </a:r>
            <a:r>
              <a:rPr lang="en-US" sz="1000" b="1" kern="0" dirty="0">
                <a:latin typeface="+mj-lt"/>
                <a:cs typeface="Arial" panose="020B0604020202020204" pitchFamily="34" charset="0"/>
              </a:rPr>
              <a:t>over 23 years of experience</a:t>
            </a:r>
            <a:r>
              <a:rPr lang="en-US" sz="1000" kern="0" dirty="0">
                <a:latin typeface="+mj-lt"/>
                <a:cs typeface="Arial" panose="020B0604020202020204" pitchFamily="34" charset="0"/>
              </a:rPr>
              <a:t>, recently joined GT dGTL as Partner from </a:t>
            </a:r>
            <a:r>
              <a:rPr lang="en-US" sz="1000" b="1" kern="0" dirty="0">
                <a:latin typeface="+mj-lt"/>
                <a:cs typeface="Arial" panose="020B0604020202020204" pitchFamily="34" charset="0"/>
              </a:rPr>
              <a:t>HSBC, where he headed Global Analytics Centres (GAC) </a:t>
            </a:r>
            <a:r>
              <a:rPr lang="en-US" sz="1000" kern="0" dirty="0">
                <a:latin typeface="+mj-lt"/>
                <a:cs typeface="Arial" panose="020B0604020202020204" pitchFamily="34" charset="0"/>
              </a:rPr>
              <a:t>worldwide, including India, China, Poland, and Mexico.</a:t>
            </a:r>
          </a:p>
          <a:p>
            <a:pPr marL="0" indent="0" fontAlgn="auto">
              <a:spcBef>
                <a:spcPts val="225"/>
              </a:spcBef>
              <a:spcAft>
                <a:spcPts val="225"/>
              </a:spcAft>
              <a:buNone/>
              <a:defRPr/>
            </a:pPr>
            <a:r>
              <a:rPr lang="en-US" sz="1000" kern="0" dirty="0">
                <a:latin typeface="+mj-lt"/>
                <a:cs typeface="Arial" panose="020B0604020202020204" pitchFamily="34" charset="0"/>
              </a:rPr>
              <a:t>Subhashis brings </a:t>
            </a:r>
            <a:r>
              <a:rPr lang="en-US" sz="1000" b="1" kern="0" dirty="0">
                <a:latin typeface="+mj-lt"/>
                <a:cs typeface="Arial" panose="020B0604020202020204" pitchFamily="34" charset="0"/>
              </a:rPr>
              <a:t>expertise in Wholesale Business Analytics, Risk &amp; Compliance Analytics and Data Management</a:t>
            </a:r>
            <a:r>
              <a:rPr lang="en-US" sz="1000" kern="0" dirty="0">
                <a:latin typeface="+mj-lt"/>
                <a:cs typeface="Arial" panose="020B0604020202020204" pitchFamily="34" charset="0"/>
              </a:rPr>
              <a:t>. His extensive career spans roles in banking, consultancy and regions, covering credit cards, lending, trade finance, and more.</a:t>
            </a:r>
          </a:p>
          <a:p>
            <a:pPr marL="0" indent="0" fontAlgn="auto">
              <a:spcBef>
                <a:spcPts val="225"/>
              </a:spcBef>
              <a:spcAft>
                <a:spcPts val="225"/>
              </a:spcAft>
              <a:buNone/>
              <a:defRPr/>
            </a:pPr>
            <a:r>
              <a:rPr lang="en-US" sz="1000" kern="0" dirty="0">
                <a:latin typeface="+mj-lt"/>
                <a:cs typeface="Arial" panose="020B0604020202020204" pitchFamily="34" charset="0"/>
              </a:rPr>
              <a:t>Few of Subhashis’ key </a:t>
            </a:r>
            <a:r>
              <a:rPr lang="en-US" sz="1000" dirty="0">
                <a:latin typeface="+mj-lt"/>
                <a:cs typeface="Arial" panose="020B0604020202020204" pitchFamily="34" charset="0"/>
              </a:rPr>
              <a:t>assignments include:</a:t>
            </a:r>
            <a:endParaRPr lang="en-US" sz="1000" kern="0" dirty="0">
              <a:latin typeface="+mj-lt"/>
              <a:cs typeface="Arial" panose="020B0604020202020204" pitchFamily="34" charset="0"/>
            </a:endParaRPr>
          </a:p>
          <a:p>
            <a:pPr marL="144000" indent="-144000" defTabSz="342854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j-lt"/>
                <a:cs typeface="Arial" panose="020B0604020202020204" pitchFamily="34" charset="0"/>
              </a:rPr>
              <a:t>At HSBC</a:t>
            </a:r>
            <a:r>
              <a:rPr lang="en-US" sz="1000" dirty="0">
                <a:latin typeface="+mj-lt"/>
                <a:cs typeface="Arial" panose="020B0604020202020204" pitchFamily="34" charset="0"/>
              </a:rPr>
              <a:t>, Subhashis built and led high-performing data and analytics teams, </a:t>
            </a:r>
            <a:r>
              <a:rPr lang="en-US" sz="1000" b="1" dirty="0">
                <a:latin typeface="+mj-lt"/>
                <a:cs typeface="Arial" panose="020B0604020202020204" pitchFamily="34" charset="0"/>
              </a:rPr>
              <a:t>growing GAC to over 3000 members</a:t>
            </a:r>
            <a:r>
              <a:rPr lang="en-US" sz="1000" dirty="0">
                <a:latin typeface="+mj-lt"/>
                <a:cs typeface="Arial" panose="020B0604020202020204" pitchFamily="34" charset="0"/>
              </a:rPr>
              <a:t>. His leadership received industry recognition, including the Topmost GCC award at the 2022 Zenith Awards by 3AI. He also played a </a:t>
            </a:r>
            <a:r>
              <a:rPr lang="en-US" sz="1000" b="1" dirty="0">
                <a:latin typeface="+mj-lt"/>
                <a:cs typeface="Arial" panose="020B0604020202020204" pitchFamily="34" charset="0"/>
              </a:rPr>
              <a:t>crucial role in establishing global Commercial Banking and risk analytics units</a:t>
            </a:r>
            <a:r>
              <a:rPr lang="en-US" sz="1000" dirty="0">
                <a:latin typeface="+mj-lt"/>
                <a:cs typeface="Arial" panose="020B0604020202020204" pitchFamily="34" charset="0"/>
              </a:rPr>
              <a:t>, setting up teams of 150+ and 250+ members, respectively, across various risk domains.</a:t>
            </a:r>
          </a:p>
          <a:p>
            <a:pPr marL="144000" indent="-144000" defTabSz="342854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000" dirty="0">
                <a:latin typeface="+mj-lt"/>
                <a:cs typeface="Arial" panose="020B0604020202020204" pitchFamily="34" charset="0"/>
              </a:rPr>
              <a:t>Before HSBC, he served as </a:t>
            </a:r>
            <a:r>
              <a:rPr lang="en-US" sz="1000" b="1" dirty="0">
                <a:latin typeface="+mj-lt"/>
                <a:cs typeface="Arial" panose="020B0604020202020204" pitchFamily="34" charset="0"/>
              </a:rPr>
              <a:t>Analytics Science Lead at Fair Isaac (FICO)</a:t>
            </a:r>
            <a:r>
              <a:rPr lang="en-US" sz="1000" dirty="0">
                <a:latin typeface="+mj-lt"/>
                <a:cs typeface="Arial" panose="020B0604020202020204" pitchFamily="34" charset="0"/>
              </a:rPr>
              <a:t>, delivering front-end Credit Risk consultancy and training for global banks. Prior to that, at </a:t>
            </a:r>
            <a:r>
              <a:rPr lang="en-US" sz="1000" b="1" dirty="0">
                <a:latin typeface="+mj-lt"/>
                <a:cs typeface="Arial" panose="020B0604020202020204" pitchFamily="34" charset="0"/>
              </a:rPr>
              <a:t>Citibank's India Analytics (IAC) Centre</a:t>
            </a:r>
            <a:r>
              <a:rPr lang="en-US" sz="1000" dirty="0">
                <a:latin typeface="+mj-lt"/>
                <a:cs typeface="Arial" panose="020B0604020202020204" pitchFamily="34" charset="0"/>
              </a:rPr>
              <a:t>, he provided </a:t>
            </a:r>
            <a:r>
              <a:rPr lang="en-US" sz="1000" b="1" dirty="0">
                <a:latin typeface="+mj-lt"/>
                <a:cs typeface="Arial" panose="020B0604020202020204" pitchFamily="34" charset="0"/>
              </a:rPr>
              <a:t>Modeling and Analytics support </a:t>
            </a:r>
            <a:r>
              <a:rPr lang="en-US" sz="1000" dirty="0">
                <a:latin typeface="+mj-lt"/>
                <a:cs typeface="Arial" panose="020B0604020202020204" pitchFamily="34" charset="0"/>
              </a:rPr>
              <a:t>to over twenty markets across Asia Pacific and EMEA.</a:t>
            </a:r>
          </a:p>
          <a:p>
            <a:pPr marL="144000" indent="-144000" defTabSz="342854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000" dirty="0">
                <a:latin typeface="+mj-lt"/>
                <a:cs typeface="Arial" panose="020B0604020202020204" pitchFamily="34" charset="0"/>
              </a:rPr>
              <a:t>Additionally, as part of </a:t>
            </a:r>
            <a:r>
              <a:rPr lang="en-US" sz="1000" b="1" dirty="0">
                <a:latin typeface="+mj-lt"/>
                <a:cs typeface="Arial" panose="020B0604020202020204" pitchFamily="34" charset="0"/>
              </a:rPr>
              <a:t>GE's Analytics Center of Excellence</a:t>
            </a:r>
            <a:r>
              <a:rPr lang="en-US" sz="1000" dirty="0">
                <a:latin typeface="+mj-lt"/>
                <a:cs typeface="Arial" panose="020B0604020202020204" pitchFamily="34" charset="0"/>
              </a:rPr>
              <a:t>, Subhashis </a:t>
            </a:r>
            <a:r>
              <a:rPr lang="en-US" sz="1000" b="1" dirty="0">
                <a:latin typeface="+mj-lt"/>
                <a:cs typeface="Arial" panose="020B0604020202020204" pitchFamily="34" charset="0"/>
              </a:rPr>
              <a:t>supported over 20 GE capital businesses worldwide </a:t>
            </a:r>
            <a:r>
              <a:rPr lang="en-US" sz="1000" dirty="0">
                <a:latin typeface="+mj-lt"/>
                <a:cs typeface="Arial" panose="020B0604020202020204" pitchFamily="34" charset="0"/>
              </a:rPr>
              <a:t>in improving processes and profitability, covering areas such as Asset Management, Collections, Fraud, Marketing, Pricing, and Risk.</a:t>
            </a:r>
          </a:p>
          <a:p>
            <a:pPr marL="154513" lvl="1" indent="-154513" defTabSz="609585" fontAlgn="base">
              <a:spcAft>
                <a:spcPts val="533"/>
              </a:spcAft>
              <a:buClr>
                <a:prstClr val="black"/>
              </a:buClr>
              <a:buSzPct val="95000"/>
              <a:buFont typeface="Arial" panose="020B0604020202020204" pitchFamily="34" charset="0"/>
              <a:buChar char="•"/>
              <a:tabLst>
                <a:tab pos="1625519" algn="l"/>
              </a:tabLst>
              <a:defRPr/>
            </a:pPr>
            <a:endParaRPr lang="en-US" sz="1200" dirty="0">
              <a:solidFill>
                <a:prstClr val="black"/>
              </a:solidFill>
              <a:latin typeface="Arial"/>
              <a:cs typeface="Times New Roman" panose="02020603050405020304" pitchFamily="18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2961B21-6711-05A1-E4C3-9ED4875D3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2567" r="2567"/>
          <a:stretch/>
        </p:blipFill>
        <p:spPr bwMode="auto">
          <a:xfrm>
            <a:off x="472120" y="1170576"/>
            <a:ext cx="1183994" cy="1183994"/>
          </a:xfrm>
          <a:prstGeom prst="ellipse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20528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7_Content">
  <a:themeElements>
    <a:clrScheme name="GT New">
      <a:dk1>
        <a:sysClr val="windowText" lastClr="000000"/>
      </a:dk1>
      <a:lt1>
        <a:sysClr val="window" lastClr="FFFFFF"/>
      </a:lt1>
      <a:dk2>
        <a:srgbClr val="747678"/>
      </a:dk2>
      <a:lt2>
        <a:srgbClr val="747678"/>
      </a:lt2>
      <a:accent1>
        <a:srgbClr val="4F2D7F"/>
      </a:accent1>
      <a:accent2>
        <a:srgbClr val="C8BEAF"/>
      </a:accent2>
      <a:accent3>
        <a:srgbClr val="00A7B5"/>
      </a:accent3>
      <a:accent4>
        <a:srgbClr val="FF7D1E"/>
      </a:accent4>
      <a:accent5>
        <a:srgbClr val="9BD732"/>
      </a:accent5>
      <a:accent6>
        <a:srgbClr val="E92841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F2D7F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4F2D7F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80%">
      <a:srgbClr val="725799"/>
    </a:custClr>
    <a:custClr name="Warm grey 80%">
      <a:srgbClr val="D3CBBF"/>
    </a:custClr>
    <a:custClr name="Teal 80%">
      <a:srgbClr val="33B9C4"/>
    </a:custClr>
    <a:custClr name="Green 80%">
      <a:srgbClr val="AFDF5B"/>
    </a:custClr>
    <a:custClr name="Orange 80%">
      <a:srgbClr val="FF974B"/>
    </a:custClr>
    <a:custClr name="Red 80%">
      <a:srgbClr val="ED5367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60%">
      <a:srgbClr val="9581B2"/>
    </a:custClr>
    <a:custClr name="Warm grey 60%">
      <a:srgbClr val="DED8CF"/>
    </a:custClr>
    <a:custClr name="Teal 60%">
      <a:srgbClr val="66CAD3"/>
    </a:custClr>
    <a:custClr name="Green 60%">
      <a:srgbClr val="C3E784"/>
    </a:custClr>
    <a:custClr name="Orange 60%">
      <a:srgbClr val="FFB178"/>
    </a:custClr>
    <a:custClr name="Red 60%">
      <a:srgbClr val="F27E8D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40%">
      <a:srgbClr val="B9ABCC"/>
    </a:custClr>
    <a:custClr name="Warm grey 40%">
      <a:srgbClr val="E9E5DF"/>
    </a:custClr>
    <a:custClr name="Teal 40%">
      <a:srgbClr val="99DCE1"/>
    </a:custClr>
    <a:custClr name="Green 40%">
      <a:srgbClr val="F5EFAD"/>
    </a:custClr>
    <a:custClr name="Orange 40%">
      <a:srgbClr val="FFCBA5"/>
    </a:custClr>
    <a:custClr name="Red 40%">
      <a:srgbClr val="F6A9B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urple 20%">
      <a:srgbClr val="DCD5E5"/>
    </a:custClr>
    <a:custClr name="Warm grey 20%">
      <a:srgbClr val="F4F2EF"/>
    </a:custClr>
    <a:custClr name="Teal 20%">
      <a:srgbClr val="CCEDF0"/>
    </a:custClr>
    <a:custClr name="Green 20%">
      <a:srgbClr val="EBF7D6"/>
    </a:custClr>
    <a:custClr name="Orange 20%">
      <a:srgbClr val="FFE5D2"/>
    </a:custClr>
    <a:custClr name="Red 20%">
      <a:srgbClr val="FBD4D9"/>
    </a:custClr>
  </a:custClrLst>
  <a:extLst>
    <a:ext uri="{05A4C25C-085E-4340-85A3-A5531E510DB2}">
      <thm15:themeFamily xmlns:thm15="http://schemas.microsoft.com/office/thememl/2012/main" name="GTI_Onscreen template_16x9_v7" id="{F1753565-BB62-409F-8391-EEFD4EF4CF00}" vid="{663C8894-41E7-469E-8831-AF5B1D05D2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086CDEABC24541A06386F4B69ED978" ma:contentTypeVersion="108" ma:contentTypeDescription="Create a new document." ma:contentTypeScope="" ma:versionID="f510522c8cfacdfbf5dc1d3cddaaaa6e">
  <xsd:schema xmlns:xsd="http://www.w3.org/2001/XMLSchema" xmlns:xs="http://www.w3.org/2001/XMLSchema" xmlns:p="http://schemas.microsoft.com/office/2006/metadata/properties" xmlns:ns2="d78ae361-6e1f-42a9-ab38-f37912c8c303" xmlns:ns3="d51ef17c-3761-4046-856c-bbfc5b53bbda" targetNamespace="http://schemas.microsoft.com/office/2006/metadata/properties" ma:root="true" ma:fieldsID="1476bfd1da01659f61688eca48bf1a98" ns2:_="" ns3:_="">
    <xsd:import namespace="d78ae361-6e1f-42a9-ab38-f37912c8c303"/>
    <xsd:import namespace="d51ef17c-3761-4046-856c-bbfc5b53bbda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ParentID" minOccurs="0"/>
                <xsd:element ref="ns2:nProcessed" minOccurs="0"/>
                <xsd:element ref="ns2:Full_Read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Expertise" minOccurs="0"/>
                <xsd:element ref="ns2:File_Name" minOccurs="0"/>
                <xsd:element ref="ns2:FormStatus" minOccurs="0"/>
                <xsd:element ref="ns2:ITitle" minOccurs="0"/>
                <xsd:element ref="ns2:SubExpertize" minOccurs="0"/>
                <xsd:element ref="ns2:SubExpertize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8ae361-6e1f-42a9-ab38-f37912c8c303" elementFormDefault="qualified">
    <xsd:import namespace="http://schemas.microsoft.com/office/2006/documentManagement/types"/>
    <xsd:import namespace="http://schemas.microsoft.com/office/infopath/2007/PartnerControls"/>
    <xsd:element name="Category" ma:index="4" nillable="true" ma:displayName="Category" ma:default="2020" ma:indexed="true" ma:internalName="Category" ma:readOnly="false">
      <xsd:simpleType>
        <xsd:restriction base="dms:Text">
          <xsd:maxLength value="255"/>
        </xsd:restriction>
      </xsd:simpleType>
    </xsd:element>
    <xsd:element name="ParentID" ma:index="5" nillable="true" ma:displayName="ParentID" ma:indexed="true" ma:internalName="ParentID" ma:readOnly="false">
      <xsd:simpleType>
        <xsd:restriction base="dms:Text">
          <xsd:maxLength value="255"/>
        </xsd:restriction>
      </xsd:simpleType>
    </xsd:element>
    <xsd:element name="nProcessed" ma:index="6" nillable="true" ma:displayName="nProcessed" ma:default="0" ma:internalName="nProcessed" ma:readOnly="false" ma:percentage="FALSE">
      <xsd:simpleType>
        <xsd:restriction base="dms:Number"/>
      </xsd:simpleType>
    </xsd:element>
    <xsd:element name="Full_Read" ma:index="7" nillable="true" ma:displayName="Full_Read" ma:decimals="0" ma:default="0" ma:internalName="Full_Read" ma:readOnly="false" ma:percentage="FALSE">
      <xsd:simpleType>
        <xsd:restriction base="dms:Number"/>
      </xsd:simple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20" nillable="true" ma:displayName="Tags" ma:description="" ma:indexed="true" ma:internalName="MediaServiceAutoTags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287c34c5-97f3-4372-b8b5-57b3c0aeb7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Expertise" ma:index="28" nillable="true" ma:displayName="Expertise" ma:indexed="true" ma:internalName="Expertise">
      <xsd:simpleType>
        <xsd:restriction base="dms:Text">
          <xsd:maxLength value="255"/>
        </xsd:restriction>
      </xsd:simpleType>
    </xsd:element>
    <xsd:element name="File_Name" ma:index="29" nillable="true" ma:displayName="File_Name" ma:internalName="File_Name">
      <xsd:simpleType>
        <xsd:restriction base="dms:Text">
          <xsd:maxLength value="255"/>
        </xsd:restriction>
      </xsd:simpleType>
    </xsd:element>
    <xsd:element name="FormStatus" ma:index="30" nillable="true" ma:displayName="FormStatus" ma:internalName="FormStatus">
      <xsd:simpleType>
        <xsd:restriction base="dms:Text">
          <xsd:maxLength value="255"/>
        </xsd:restriction>
      </xsd:simpleType>
    </xsd:element>
    <xsd:element name="ITitle" ma:index="31" nillable="true" ma:displayName="ITitle" ma:indexed="true" ma:internalName="ITitle">
      <xsd:simpleType>
        <xsd:restriction base="dms:Text">
          <xsd:maxLength value="255"/>
        </xsd:restriction>
      </xsd:simpleType>
    </xsd:element>
    <xsd:element name="SubExpertize" ma:index="32" nillable="true" ma:displayName="SubExpertize" ma:internalName="SubExpertize">
      <xsd:simpleType>
        <xsd:restriction base="dms:Text">
          <xsd:maxLength value="255"/>
        </xsd:restriction>
      </xsd:simpleType>
    </xsd:element>
    <xsd:element name="SubExpertizeA" ma:index="33" nillable="true" ma:displayName="SubExpertizeA" ma:indexed="true" ma:internalName="SubExpertizeA">
      <xsd:simpleType>
        <xsd:restriction base="dms:Text">
          <xsd:maxLength value="255"/>
        </xsd:restriction>
      </xsd:simpleType>
    </xsd:element>
    <xsd:element name="MediaServiceObjectDetectorVersions" ma:index="3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1ef17c-3761-4046-856c-bbfc5b53bbd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7680cd1c-66a6-41cf-b9c9-6d7f6e20a0e5}" ma:internalName="TaxCatchAll" ma:showField="CatchAllData" ma:web="d51ef17c-3761-4046-856c-bbfc5b53bb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arentID xmlns="d78ae361-6e1f-42a9-ab38-f37912c8c303">38644</ParentID>
    <File_Name xmlns="d78ae361-6e1f-42a9-ab38-f37912c8c303" xsi:nil="true"/>
    <Expertise xmlns="d78ae361-6e1f-42a9-ab38-f37912c8c303" xsi:nil="true"/>
    <FormStatus xmlns="d78ae361-6e1f-42a9-ab38-f37912c8c303">Publish</FormStatus>
    <TaxCatchAll xmlns="d51ef17c-3761-4046-856c-bbfc5b53bbda" xsi:nil="true"/>
    <Category xmlns="d78ae361-6e1f-42a9-ab38-f37912c8c303">2020</Category>
    <lcf76f155ced4ddcb4097134ff3c332f xmlns="d78ae361-6e1f-42a9-ab38-f37912c8c303">
      <Terms xmlns="http://schemas.microsoft.com/office/infopath/2007/PartnerControls"/>
    </lcf76f155ced4ddcb4097134ff3c332f>
    <SubExpertize xmlns="d78ae361-6e1f-42a9-ab38-f37912c8c303" xsi:nil="true"/>
    <ITitle xmlns="d78ae361-6e1f-42a9-ab38-f37912c8c303" xsi:nil="true"/>
    <nProcessed xmlns="d78ae361-6e1f-42a9-ab38-f37912c8c303">0</nProcessed>
    <SubExpertizeA xmlns="d78ae361-6e1f-42a9-ab38-f37912c8c303">Market Ecosystems</SubExpertizeA>
    <Full_Read xmlns="d78ae361-6e1f-42a9-ab38-f37912c8c303">0</Full_Read>
  </documentManagement>
</p:properties>
</file>

<file path=customXml/itemProps1.xml><?xml version="1.0" encoding="utf-8"?>
<ds:datastoreItem xmlns:ds="http://schemas.openxmlformats.org/officeDocument/2006/customXml" ds:itemID="{76EA56B1-7FE1-49E3-91E6-8CF4AC3C1309}"/>
</file>

<file path=customXml/itemProps2.xml><?xml version="1.0" encoding="utf-8"?>
<ds:datastoreItem xmlns:ds="http://schemas.openxmlformats.org/officeDocument/2006/customXml" ds:itemID="{2C59486E-F891-4074-8CD6-552569B6391B}"/>
</file>

<file path=customXml/itemProps3.xml><?xml version="1.0" encoding="utf-8"?>
<ds:datastoreItem xmlns:ds="http://schemas.openxmlformats.org/officeDocument/2006/customXml" ds:itemID="{53C1DC33-BDBA-41C8-BF8C-4D82B1CE79E6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276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7_Content</vt:lpstr>
      <vt:lpstr>Profile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Engagement team</dc:title>
  <dc:creator>Rajvi Shah1</dc:creator>
  <cp:lastModifiedBy>Toshiba Choubey</cp:lastModifiedBy>
  <cp:revision>8</cp:revision>
  <dcterms:created xsi:type="dcterms:W3CDTF">2023-12-05T13:34:02Z</dcterms:created>
  <dcterms:modified xsi:type="dcterms:W3CDTF">2024-01-23T10:15:13Z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0x0101002E086CDEABC24541A06386F4B69ED978</vt:lpwstr>
  </property>
  <property fmtid="{D5CDD505-2E9C-101B-9397-08002B2CF9AE}" pid="3" name="MediaServiceImageTags">
    <vt:lpwstr/>
  </property>
</Properties>
</file>